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706" autoAdjust="0"/>
  </p:normalViewPr>
  <p:slideViewPr>
    <p:cSldViewPr snapToGrid="0">
      <p:cViewPr varScale="1">
        <p:scale>
          <a:sx n="81" d="100"/>
          <a:sy n="81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xpixel.net/Effect-Dominoes-Game-Row-Business-Domino-Risk-3192542" TargetMode="External"/><Relationship Id="rId1" Type="http://schemas.openxmlformats.org/officeDocument/2006/relationships/image" Target="../media/image11.jpg"/><Relationship Id="rId4" Type="http://schemas.openxmlformats.org/officeDocument/2006/relationships/hyperlink" Target="https://publicdomainq.net/boss-bow-0014094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svg"/><Relationship Id="rId1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xpixel.net/Effect-Dominoes-Game-Row-Business-Domino-Risk-3192542" TargetMode="External"/><Relationship Id="rId1" Type="http://schemas.openxmlformats.org/officeDocument/2006/relationships/image" Target="../media/image11.jpg"/><Relationship Id="rId4" Type="http://schemas.openxmlformats.org/officeDocument/2006/relationships/hyperlink" Target="https://publicdomainq.net/boss-bow-0014094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75696-B53B-4C5A-AE99-8743C6918C6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DA6B6C8-9193-449F-81FD-E64835A2DEFF}">
      <dgm:prSet/>
      <dgm:spPr/>
      <dgm:t>
        <a:bodyPr/>
        <a:lstStyle/>
        <a:p>
          <a:pPr>
            <a:defRPr b="1"/>
          </a:pPr>
          <a:r>
            <a:rPr lang="ja-JP"/>
            <a:t>国際電子出版フォーラム</a:t>
          </a:r>
          <a:r>
            <a:rPr lang="en-US"/>
            <a:t>(IDPF)</a:t>
          </a:r>
          <a:r>
            <a:rPr lang="ja-JP"/>
            <a:t> → </a:t>
          </a:r>
          <a:r>
            <a:rPr lang="en-US"/>
            <a:t>Publishing@W3C </a:t>
          </a:r>
        </a:p>
      </dgm:t>
    </dgm:pt>
    <dgm:pt modelId="{96D05E0E-BCA8-497C-A00F-4D42920D52D1}" type="parTrans" cxnId="{32012E2F-9179-4352-BB2C-CBADCD97D548}">
      <dgm:prSet/>
      <dgm:spPr/>
      <dgm:t>
        <a:bodyPr/>
        <a:lstStyle/>
        <a:p>
          <a:endParaRPr lang="en-US"/>
        </a:p>
      </dgm:t>
    </dgm:pt>
    <dgm:pt modelId="{F75725AC-D185-48D9-8AA5-163ABFC1FA87}" type="sibTrans" cxnId="{32012E2F-9179-4352-BB2C-CBADCD97D548}">
      <dgm:prSet/>
      <dgm:spPr/>
      <dgm:t>
        <a:bodyPr/>
        <a:lstStyle/>
        <a:p>
          <a:endParaRPr lang="en-US"/>
        </a:p>
      </dgm:t>
    </dgm:pt>
    <dgm:pt modelId="{B4D133BB-DC0D-45C6-92F8-02E3D2BE8E66}">
      <dgm:prSet/>
      <dgm:spPr/>
      <dgm:t>
        <a:bodyPr/>
        <a:lstStyle/>
        <a:p>
          <a:pPr>
            <a:defRPr b="1"/>
          </a:pPr>
          <a:r>
            <a:rPr lang="en-US"/>
            <a:t>DAISY</a:t>
          </a:r>
          <a:r>
            <a:rPr lang="ja-JP"/>
            <a:t>コンソーシアム</a:t>
          </a:r>
          <a:endParaRPr lang="en-US"/>
        </a:p>
      </dgm:t>
    </dgm:pt>
    <dgm:pt modelId="{2EA49821-6DE8-4791-B609-A5C3D09C5D12}" type="parTrans" cxnId="{CFF4ADD5-8E81-4F56-B556-4A90FD27C509}">
      <dgm:prSet/>
      <dgm:spPr/>
      <dgm:t>
        <a:bodyPr/>
        <a:lstStyle/>
        <a:p>
          <a:endParaRPr lang="en-US"/>
        </a:p>
      </dgm:t>
    </dgm:pt>
    <dgm:pt modelId="{7684964B-273D-49C8-89BA-071B3439B055}" type="sibTrans" cxnId="{CFF4ADD5-8E81-4F56-B556-4A90FD27C509}">
      <dgm:prSet/>
      <dgm:spPr/>
      <dgm:t>
        <a:bodyPr/>
        <a:lstStyle/>
        <a:p>
          <a:endParaRPr lang="en-US"/>
        </a:p>
      </dgm:t>
    </dgm:pt>
    <dgm:pt modelId="{B62E2AB4-1A7F-4B95-9FF0-8FF4C6F30F1D}">
      <dgm:prSet/>
      <dgm:spPr/>
      <dgm:t>
        <a:bodyPr/>
        <a:lstStyle/>
        <a:p>
          <a:r>
            <a:rPr lang="ja-JP" dirty="0"/>
            <a:t>プリントディスアビリティをもつ人（視覚障害者、識字障害者、学習障害者等）のためのアクセシブルなデジタルな図書</a:t>
          </a:r>
          <a:endParaRPr lang="en-US" dirty="0"/>
        </a:p>
      </dgm:t>
    </dgm:pt>
    <dgm:pt modelId="{CBD3E117-47ED-42F5-87E9-016D25493F79}" type="parTrans" cxnId="{9BF6E4CB-E72E-473C-AE9F-062A7A81B974}">
      <dgm:prSet/>
      <dgm:spPr/>
      <dgm:t>
        <a:bodyPr/>
        <a:lstStyle/>
        <a:p>
          <a:endParaRPr lang="en-US"/>
        </a:p>
      </dgm:t>
    </dgm:pt>
    <dgm:pt modelId="{C66699BD-4730-4A31-891E-51A8ECB75524}" type="sibTrans" cxnId="{9BF6E4CB-E72E-473C-AE9F-062A7A81B974}">
      <dgm:prSet/>
      <dgm:spPr/>
      <dgm:t>
        <a:bodyPr/>
        <a:lstStyle/>
        <a:p>
          <a:endParaRPr lang="en-US"/>
        </a:p>
      </dgm:t>
    </dgm:pt>
    <dgm:pt modelId="{81D237B6-F596-45A3-A915-49A6ADBC8489}" type="pres">
      <dgm:prSet presAssocID="{FA275696-B53B-4C5A-AE99-8743C6918C6B}" presName="root" presStyleCnt="0">
        <dgm:presLayoutVars>
          <dgm:dir/>
          <dgm:resizeHandles val="exact"/>
        </dgm:presLayoutVars>
      </dgm:prSet>
      <dgm:spPr/>
    </dgm:pt>
    <dgm:pt modelId="{95E62159-0473-47EF-84B1-1C3FC9CC51E3}" type="pres">
      <dgm:prSet presAssocID="{4DA6B6C8-9193-449F-81FD-E64835A2DEFF}" presName="compNode" presStyleCnt="0"/>
      <dgm:spPr/>
    </dgm:pt>
    <dgm:pt modelId="{70FE20E0-CEB2-4F1B-BBB4-FE81D3DF74BE}" type="pres">
      <dgm:prSet presAssocID="{4DA6B6C8-9193-449F-81FD-E64835A2DEF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FC8ED29-9ABE-4918-8957-31F157BEE367}" type="pres">
      <dgm:prSet presAssocID="{4DA6B6C8-9193-449F-81FD-E64835A2DEFF}" presName="iconSpace" presStyleCnt="0"/>
      <dgm:spPr/>
    </dgm:pt>
    <dgm:pt modelId="{27B100B0-571B-4007-8C34-3758B29EECF3}" type="pres">
      <dgm:prSet presAssocID="{4DA6B6C8-9193-449F-81FD-E64835A2DEFF}" presName="parTx" presStyleLbl="revTx" presStyleIdx="0" presStyleCnt="4">
        <dgm:presLayoutVars>
          <dgm:chMax val="0"/>
          <dgm:chPref val="0"/>
        </dgm:presLayoutVars>
      </dgm:prSet>
      <dgm:spPr/>
    </dgm:pt>
    <dgm:pt modelId="{037140D1-4B64-463F-A07D-698D54DDEB99}" type="pres">
      <dgm:prSet presAssocID="{4DA6B6C8-9193-449F-81FD-E64835A2DEFF}" presName="txSpace" presStyleCnt="0"/>
      <dgm:spPr/>
    </dgm:pt>
    <dgm:pt modelId="{B4F55094-7236-4F1A-9BC1-48714BB49A40}" type="pres">
      <dgm:prSet presAssocID="{4DA6B6C8-9193-449F-81FD-E64835A2DEFF}" presName="desTx" presStyleLbl="revTx" presStyleIdx="1" presStyleCnt="4">
        <dgm:presLayoutVars/>
      </dgm:prSet>
      <dgm:spPr/>
    </dgm:pt>
    <dgm:pt modelId="{5D592778-6244-4444-98F1-B1D2D8EBB035}" type="pres">
      <dgm:prSet presAssocID="{F75725AC-D185-48D9-8AA5-163ABFC1FA87}" presName="sibTrans" presStyleCnt="0"/>
      <dgm:spPr/>
    </dgm:pt>
    <dgm:pt modelId="{47087210-8D23-4724-962C-2EE5EB8F5385}" type="pres">
      <dgm:prSet presAssocID="{B4D133BB-DC0D-45C6-92F8-02E3D2BE8E66}" presName="compNode" presStyleCnt="0"/>
      <dgm:spPr/>
    </dgm:pt>
    <dgm:pt modelId="{5AF99B20-3C78-44CA-94EA-EA113A760435}" type="pres">
      <dgm:prSet presAssocID="{B4D133BB-DC0D-45C6-92F8-02E3D2BE8E6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5C9E085B-8DC8-43BA-90CB-AC98BA9A549D}" type="pres">
      <dgm:prSet presAssocID="{B4D133BB-DC0D-45C6-92F8-02E3D2BE8E66}" presName="iconSpace" presStyleCnt="0"/>
      <dgm:spPr/>
    </dgm:pt>
    <dgm:pt modelId="{704D7272-70F4-44B2-A8A3-AE8662322132}" type="pres">
      <dgm:prSet presAssocID="{B4D133BB-DC0D-45C6-92F8-02E3D2BE8E66}" presName="parTx" presStyleLbl="revTx" presStyleIdx="2" presStyleCnt="4">
        <dgm:presLayoutVars>
          <dgm:chMax val="0"/>
          <dgm:chPref val="0"/>
        </dgm:presLayoutVars>
      </dgm:prSet>
      <dgm:spPr/>
    </dgm:pt>
    <dgm:pt modelId="{60C05516-6C17-471F-89EF-803EE611AF80}" type="pres">
      <dgm:prSet presAssocID="{B4D133BB-DC0D-45C6-92F8-02E3D2BE8E66}" presName="txSpace" presStyleCnt="0"/>
      <dgm:spPr/>
    </dgm:pt>
    <dgm:pt modelId="{FA6DD2B0-6DA0-4C16-BB2F-82159F38104F}" type="pres">
      <dgm:prSet presAssocID="{B4D133BB-DC0D-45C6-92F8-02E3D2BE8E66}" presName="desTx" presStyleLbl="revTx" presStyleIdx="3" presStyleCnt="4">
        <dgm:presLayoutVars/>
      </dgm:prSet>
      <dgm:spPr/>
    </dgm:pt>
  </dgm:ptLst>
  <dgm:cxnLst>
    <dgm:cxn modelId="{32012E2F-9179-4352-BB2C-CBADCD97D548}" srcId="{FA275696-B53B-4C5A-AE99-8743C6918C6B}" destId="{4DA6B6C8-9193-449F-81FD-E64835A2DEFF}" srcOrd="0" destOrd="0" parTransId="{96D05E0E-BCA8-497C-A00F-4D42920D52D1}" sibTransId="{F75725AC-D185-48D9-8AA5-163ABFC1FA87}"/>
    <dgm:cxn modelId="{A0154A5E-FF65-45A8-A432-F1F4EDB2D4D8}" type="presOf" srcId="{FA275696-B53B-4C5A-AE99-8743C6918C6B}" destId="{81D237B6-F596-45A3-A915-49A6ADBC8489}" srcOrd="0" destOrd="0" presId="urn:microsoft.com/office/officeart/2018/5/layout/CenteredIconLabelDescriptionList"/>
    <dgm:cxn modelId="{932F429C-B243-40AE-892D-1881CDCABAC7}" type="presOf" srcId="{4DA6B6C8-9193-449F-81FD-E64835A2DEFF}" destId="{27B100B0-571B-4007-8C34-3758B29EECF3}" srcOrd="0" destOrd="0" presId="urn:microsoft.com/office/officeart/2018/5/layout/CenteredIconLabelDescriptionList"/>
    <dgm:cxn modelId="{11DAFEB1-751F-4002-998E-514F3988A35E}" type="presOf" srcId="{B62E2AB4-1A7F-4B95-9FF0-8FF4C6F30F1D}" destId="{FA6DD2B0-6DA0-4C16-BB2F-82159F38104F}" srcOrd="0" destOrd="0" presId="urn:microsoft.com/office/officeart/2018/5/layout/CenteredIconLabelDescriptionList"/>
    <dgm:cxn modelId="{9BF6E4CB-E72E-473C-AE9F-062A7A81B974}" srcId="{B4D133BB-DC0D-45C6-92F8-02E3D2BE8E66}" destId="{B62E2AB4-1A7F-4B95-9FF0-8FF4C6F30F1D}" srcOrd="0" destOrd="0" parTransId="{CBD3E117-47ED-42F5-87E9-016D25493F79}" sibTransId="{C66699BD-4730-4A31-891E-51A8ECB75524}"/>
    <dgm:cxn modelId="{CFF4ADD5-8E81-4F56-B556-4A90FD27C509}" srcId="{FA275696-B53B-4C5A-AE99-8743C6918C6B}" destId="{B4D133BB-DC0D-45C6-92F8-02E3D2BE8E66}" srcOrd="1" destOrd="0" parTransId="{2EA49821-6DE8-4791-B609-A5C3D09C5D12}" sibTransId="{7684964B-273D-49C8-89BA-071B3439B055}"/>
    <dgm:cxn modelId="{B7F444FB-8637-4DD7-B083-3E93EA40B0CA}" type="presOf" srcId="{B4D133BB-DC0D-45C6-92F8-02E3D2BE8E66}" destId="{704D7272-70F4-44B2-A8A3-AE8662322132}" srcOrd="0" destOrd="0" presId="urn:microsoft.com/office/officeart/2018/5/layout/CenteredIconLabelDescriptionList"/>
    <dgm:cxn modelId="{AE78039A-9E27-4433-80ED-DA0B1D03BEFF}" type="presParOf" srcId="{81D237B6-F596-45A3-A915-49A6ADBC8489}" destId="{95E62159-0473-47EF-84B1-1C3FC9CC51E3}" srcOrd="0" destOrd="0" presId="urn:microsoft.com/office/officeart/2018/5/layout/CenteredIconLabelDescriptionList"/>
    <dgm:cxn modelId="{416B3164-B6D1-416D-A776-3092D6F7C5FA}" type="presParOf" srcId="{95E62159-0473-47EF-84B1-1C3FC9CC51E3}" destId="{70FE20E0-CEB2-4F1B-BBB4-FE81D3DF74BE}" srcOrd="0" destOrd="0" presId="urn:microsoft.com/office/officeart/2018/5/layout/CenteredIconLabelDescriptionList"/>
    <dgm:cxn modelId="{ACFC9A14-57D1-429E-8085-051CF42960E9}" type="presParOf" srcId="{95E62159-0473-47EF-84B1-1C3FC9CC51E3}" destId="{DFC8ED29-9ABE-4918-8957-31F157BEE367}" srcOrd="1" destOrd="0" presId="urn:microsoft.com/office/officeart/2018/5/layout/CenteredIconLabelDescriptionList"/>
    <dgm:cxn modelId="{E08CD96B-B656-4898-A9E8-EDAE39994FAA}" type="presParOf" srcId="{95E62159-0473-47EF-84B1-1C3FC9CC51E3}" destId="{27B100B0-571B-4007-8C34-3758B29EECF3}" srcOrd="2" destOrd="0" presId="urn:microsoft.com/office/officeart/2018/5/layout/CenteredIconLabelDescriptionList"/>
    <dgm:cxn modelId="{A011326E-ACC0-4155-B7BE-7FD216DB7FF5}" type="presParOf" srcId="{95E62159-0473-47EF-84B1-1C3FC9CC51E3}" destId="{037140D1-4B64-463F-A07D-698D54DDEB99}" srcOrd="3" destOrd="0" presId="urn:microsoft.com/office/officeart/2018/5/layout/CenteredIconLabelDescriptionList"/>
    <dgm:cxn modelId="{59FA9E0F-6654-47D0-82AE-4AF7216F176B}" type="presParOf" srcId="{95E62159-0473-47EF-84B1-1C3FC9CC51E3}" destId="{B4F55094-7236-4F1A-9BC1-48714BB49A40}" srcOrd="4" destOrd="0" presId="urn:microsoft.com/office/officeart/2018/5/layout/CenteredIconLabelDescriptionList"/>
    <dgm:cxn modelId="{F1136485-EDA9-43FE-B166-D9525E7D83B3}" type="presParOf" srcId="{81D237B6-F596-45A3-A915-49A6ADBC8489}" destId="{5D592778-6244-4444-98F1-B1D2D8EBB035}" srcOrd="1" destOrd="0" presId="urn:microsoft.com/office/officeart/2018/5/layout/CenteredIconLabelDescriptionList"/>
    <dgm:cxn modelId="{73B4E3CA-CEBF-48A3-82B4-7FD14E657B94}" type="presParOf" srcId="{81D237B6-F596-45A3-A915-49A6ADBC8489}" destId="{47087210-8D23-4724-962C-2EE5EB8F5385}" srcOrd="2" destOrd="0" presId="urn:microsoft.com/office/officeart/2018/5/layout/CenteredIconLabelDescriptionList"/>
    <dgm:cxn modelId="{65C46E1D-264F-4019-87AB-20F58839E5A1}" type="presParOf" srcId="{47087210-8D23-4724-962C-2EE5EB8F5385}" destId="{5AF99B20-3C78-44CA-94EA-EA113A760435}" srcOrd="0" destOrd="0" presId="urn:microsoft.com/office/officeart/2018/5/layout/CenteredIconLabelDescriptionList"/>
    <dgm:cxn modelId="{8007A806-E1BF-46AB-BB8F-943FBCA0579D}" type="presParOf" srcId="{47087210-8D23-4724-962C-2EE5EB8F5385}" destId="{5C9E085B-8DC8-43BA-90CB-AC98BA9A549D}" srcOrd="1" destOrd="0" presId="urn:microsoft.com/office/officeart/2018/5/layout/CenteredIconLabelDescriptionList"/>
    <dgm:cxn modelId="{F94B117C-91CE-4F20-B978-2FEE6C5E1173}" type="presParOf" srcId="{47087210-8D23-4724-962C-2EE5EB8F5385}" destId="{704D7272-70F4-44B2-A8A3-AE8662322132}" srcOrd="2" destOrd="0" presId="urn:microsoft.com/office/officeart/2018/5/layout/CenteredIconLabelDescriptionList"/>
    <dgm:cxn modelId="{A288ECA5-A7C0-410B-B5A9-91ED9C4A84FF}" type="presParOf" srcId="{47087210-8D23-4724-962C-2EE5EB8F5385}" destId="{60C05516-6C17-471F-89EF-803EE611AF80}" srcOrd="3" destOrd="0" presId="urn:microsoft.com/office/officeart/2018/5/layout/CenteredIconLabelDescriptionList"/>
    <dgm:cxn modelId="{7DF7F738-5EF4-4448-8543-DE78A8E24757}" type="presParOf" srcId="{47087210-8D23-4724-962C-2EE5EB8F5385}" destId="{FA6DD2B0-6DA0-4C16-BB2F-82159F38104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232ECE-639C-4671-9A38-9A3D2A2D796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C9BFBC1-A6E6-4020-BC71-D5F4F940CDD8}">
      <dgm:prSet/>
      <dgm:spPr>
        <a:solidFill>
          <a:srgbClr val="00B050"/>
        </a:solidFill>
      </dgm:spPr>
      <dgm:t>
        <a:bodyPr/>
        <a:lstStyle/>
        <a:p>
          <a:r>
            <a:rPr kumimoji="1" lang="ja-JP" dirty="0">
              <a:solidFill>
                <a:schemeClr val="tx1"/>
              </a:solidFill>
            </a:rPr>
            <a:t>プリントディスアビリティを抱えた人専用の本</a:t>
          </a:r>
          <a:r>
            <a:rPr kumimoji="1" lang="ja-JP" altLang="en-US" dirty="0">
              <a:solidFill>
                <a:schemeClr val="tx1"/>
              </a:solidFill>
            </a:rPr>
            <a:t>を作り続けられない</a:t>
          </a:r>
          <a:endParaRPr lang="en-US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F88D4B5-8D02-4371-A9BB-830A0AF7B967}" type="parTrans" cxnId="{41E455D8-1F53-4F25-A36F-EE255FE749ED}">
      <dgm:prSet/>
      <dgm:spPr/>
      <dgm:t>
        <a:bodyPr/>
        <a:lstStyle/>
        <a:p>
          <a:endParaRPr lang="en-US"/>
        </a:p>
      </dgm:t>
    </dgm:pt>
    <dgm:pt modelId="{90E43B84-2C8E-4DDB-A856-B5D78B5D0A44}" type="sibTrans" cxnId="{41E455D8-1F53-4F25-A36F-EE255FE749ED}">
      <dgm:prSet/>
      <dgm:spPr/>
      <dgm:t>
        <a:bodyPr/>
        <a:lstStyle/>
        <a:p>
          <a:endParaRPr lang="en-US"/>
        </a:p>
      </dgm:t>
    </dgm:pt>
    <dgm:pt modelId="{2B1819F9-D7E6-47AA-BE73-24560B5689D7}">
      <dgm:prSet/>
      <dgm:spPr>
        <a:solidFill>
          <a:srgbClr val="FFFF00"/>
        </a:solidFill>
      </dgm:spPr>
      <dgm:t>
        <a:bodyPr/>
        <a:lstStyle/>
        <a:p>
          <a:r>
            <a:rPr kumimoji="1" lang="ja-JP" dirty="0">
              <a:solidFill>
                <a:schemeClr val="tx1"/>
              </a:solidFill>
            </a:rPr>
            <a:t>最初からアクセシブルな本にするほうが</a:t>
          </a:r>
          <a:r>
            <a:rPr kumimoji="1" lang="ja-JP" altLang="en-US" dirty="0">
              <a:solidFill>
                <a:schemeClr val="tx1"/>
              </a:solidFill>
            </a:rPr>
            <a:t>簡単</a:t>
          </a:r>
          <a:endParaRPr lang="en-US" dirty="0">
            <a:solidFill>
              <a:schemeClr val="tx1"/>
            </a:solidFill>
          </a:endParaRPr>
        </a:p>
      </dgm:t>
    </dgm:pt>
    <dgm:pt modelId="{7727A36A-9265-478E-A07F-E9837EAED385}" type="parTrans" cxnId="{46AB7BFB-63A5-4359-8E3D-4B7086F3679E}">
      <dgm:prSet/>
      <dgm:spPr/>
      <dgm:t>
        <a:bodyPr/>
        <a:lstStyle/>
        <a:p>
          <a:endParaRPr lang="en-US"/>
        </a:p>
      </dgm:t>
    </dgm:pt>
    <dgm:pt modelId="{A4ABA56D-CB19-44C9-B51F-673F6C7362F2}" type="sibTrans" cxnId="{46AB7BFB-63A5-4359-8E3D-4B7086F3679E}">
      <dgm:prSet/>
      <dgm:spPr/>
      <dgm:t>
        <a:bodyPr/>
        <a:lstStyle/>
        <a:p>
          <a:endParaRPr lang="en-US"/>
        </a:p>
      </dgm:t>
    </dgm:pt>
    <dgm:pt modelId="{E58EAEF4-C8C4-4D50-A9A0-E6570CAF3ADE}" type="pres">
      <dgm:prSet presAssocID="{5F232ECE-639C-4671-9A38-9A3D2A2D796C}" presName="diagram" presStyleCnt="0">
        <dgm:presLayoutVars>
          <dgm:dir/>
          <dgm:resizeHandles val="exact"/>
        </dgm:presLayoutVars>
      </dgm:prSet>
      <dgm:spPr/>
    </dgm:pt>
    <dgm:pt modelId="{635797C9-8E9F-4914-85F1-AB9DEA462A11}" type="pres">
      <dgm:prSet presAssocID="{4C9BFBC1-A6E6-4020-BC71-D5F4F940CDD8}" presName="node" presStyleLbl="node1" presStyleIdx="0" presStyleCnt="2">
        <dgm:presLayoutVars>
          <dgm:bulletEnabled val="1"/>
        </dgm:presLayoutVars>
      </dgm:prSet>
      <dgm:spPr/>
    </dgm:pt>
    <dgm:pt modelId="{5E7F0DE7-5592-4590-B286-7D5739614B25}" type="pres">
      <dgm:prSet presAssocID="{90E43B84-2C8E-4DDB-A856-B5D78B5D0A44}" presName="sibTrans" presStyleCnt="0"/>
      <dgm:spPr/>
    </dgm:pt>
    <dgm:pt modelId="{89C67DFA-0133-48AB-BF58-E471D1F32DA8}" type="pres">
      <dgm:prSet presAssocID="{2B1819F9-D7E6-47AA-BE73-24560B5689D7}" presName="node" presStyleLbl="node1" presStyleIdx="1" presStyleCnt="2">
        <dgm:presLayoutVars>
          <dgm:bulletEnabled val="1"/>
        </dgm:presLayoutVars>
      </dgm:prSet>
      <dgm:spPr/>
    </dgm:pt>
  </dgm:ptLst>
  <dgm:cxnLst>
    <dgm:cxn modelId="{36C4E690-ACAB-47A9-9758-0290435CC7C4}" type="presOf" srcId="{4C9BFBC1-A6E6-4020-BC71-D5F4F940CDD8}" destId="{635797C9-8E9F-4914-85F1-AB9DEA462A11}" srcOrd="0" destOrd="0" presId="urn:microsoft.com/office/officeart/2005/8/layout/default"/>
    <dgm:cxn modelId="{8296E8CA-7218-4EA9-B0BF-73BBBE64B958}" type="presOf" srcId="{2B1819F9-D7E6-47AA-BE73-24560B5689D7}" destId="{89C67DFA-0133-48AB-BF58-E471D1F32DA8}" srcOrd="0" destOrd="0" presId="urn:microsoft.com/office/officeart/2005/8/layout/default"/>
    <dgm:cxn modelId="{75FDFAD5-6A0C-420A-8972-3045A531352C}" type="presOf" srcId="{5F232ECE-639C-4671-9A38-9A3D2A2D796C}" destId="{E58EAEF4-C8C4-4D50-A9A0-E6570CAF3ADE}" srcOrd="0" destOrd="0" presId="urn:microsoft.com/office/officeart/2005/8/layout/default"/>
    <dgm:cxn modelId="{41E455D8-1F53-4F25-A36F-EE255FE749ED}" srcId="{5F232ECE-639C-4671-9A38-9A3D2A2D796C}" destId="{4C9BFBC1-A6E6-4020-BC71-D5F4F940CDD8}" srcOrd="0" destOrd="0" parTransId="{0F88D4B5-8D02-4371-A9BB-830A0AF7B967}" sibTransId="{90E43B84-2C8E-4DDB-A856-B5D78B5D0A44}"/>
    <dgm:cxn modelId="{46AB7BFB-63A5-4359-8E3D-4B7086F3679E}" srcId="{5F232ECE-639C-4671-9A38-9A3D2A2D796C}" destId="{2B1819F9-D7E6-47AA-BE73-24560B5689D7}" srcOrd="1" destOrd="0" parTransId="{7727A36A-9265-478E-A07F-E9837EAED385}" sibTransId="{A4ABA56D-CB19-44C9-B51F-673F6C7362F2}"/>
    <dgm:cxn modelId="{216EF64E-80DF-476A-85E0-D7F785143346}" type="presParOf" srcId="{E58EAEF4-C8C4-4D50-A9A0-E6570CAF3ADE}" destId="{635797C9-8E9F-4914-85F1-AB9DEA462A11}" srcOrd="0" destOrd="0" presId="urn:microsoft.com/office/officeart/2005/8/layout/default"/>
    <dgm:cxn modelId="{04E7DFF2-DC14-4770-A332-6651C00F3677}" type="presParOf" srcId="{E58EAEF4-C8C4-4D50-A9A0-E6570CAF3ADE}" destId="{5E7F0DE7-5592-4590-B286-7D5739614B25}" srcOrd="1" destOrd="0" presId="urn:microsoft.com/office/officeart/2005/8/layout/default"/>
    <dgm:cxn modelId="{BC71DE47-C226-45B5-A017-239D948A2171}" type="presParOf" srcId="{E58EAEF4-C8C4-4D50-A9A0-E6570CAF3ADE}" destId="{89C67DFA-0133-48AB-BF58-E471D1F32DA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951CE6-504D-437A-A01E-47670A5A478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3A72387-8C6F-4BB8-AABD-341744BC8B7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ja-JP"/>
            <a:t>リスクではなくチャンスと思え</a:t>
          </a:r>
          <a:endParaRPr lang="en-US"/>
        </a:p>
      </dgm:t>
    </dgm:pt>
    <dgm:pt modelId="{5D0349FB-9220-4DF7-846F-68FB2AB1C302}" type="parTrans" cxnId="{6B63DF1E-4A82-44A4-A776-D4F3FF940CA6}">
      <dgm:prSet/>
      <dgm:spPr/>
      <dgm:t>
        <a:bodyPr/>
        <a:lstStyle/>
        <a:p>
          <a:endParaRPr lang="en-US"/>
        </a:p>
      </dgm:t>
    </dgm:pt>
    <dgm:pt modelId="{3285D811-6D9F-4DCA-ADBA-7FD5B52DE2B9}" type="sibTrans" cxnId="{6B63DF1E-4A82-44A4-A776-D4F3FF940CA6}">
      <dgm:prSet/>
      <dgm:spPr/>
      <dgm:t>
        <a:bodyPr/>
        <a:lstStyle/>
        <a:p>
          <a:endParaRPr lang="en-US"/>
        </a:p>
      </dgm:t>
    </dgm:pt>
    <dgm:pt modelId="{F04C64ED-2FA3-4B44-8E8F-A408614858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kumimoji="1" lang="ja-JP"/>
            <a:t>日本でも、高齢者が電子書籍を読んでいる</a:t>
          </a:r>
          <a:endParaRPr lang="en-US"/>
        </a:p>
      </dgm:t>
    </dgm:pt>
    <dgm:pt modelId="{C2646319-192B-4E4A-9E98-7A162DE64C6D}" type="parTrans" cxnId="{5F10721E-A13C-49B0-B75F-2586D0C8761F}">
      <dgm:prSet/>
      <dgm:spPr/>
      <dgm:t>
        <a:bodyPr/>
        <a:lstStyle/>
        <a:p>
          <a:endParaRPr lang="en-US"/>
        </a:p>
      </dgm:t>
    </dgm:pt>
    <dgm:pt modelId="{7DE774C8-6749-4FA5-B833-168F3DB9F741}" type="sibTrans" cxnId="{5F10721E-A13C-49B0-B75F-2586D0C8761F}">
      <dgm:prSet/>
      <dgm:spPr/>
      <dgm:t>
        <a:bodyPr/>
        <a:lstStyle/>
        <a:p>
          <a:endParaRPr lang="en-US"/>
        </a:p>
      </dgm:t>
    </dgm:pt>
    <dgm:pt modelId="{96E51ECF-18BB-4F5F-837F-F352787486FB}" type="pres">
      <dgm:prSet presAssocID="{B9951CE6-504D-437A-A01E-47670A5A4780}" presName="root" presStyleCnt="0">
        <dgm:presLayoutVars>
          <dgm:dir/>
          <dgm:resizeHandles val="exact"/>
        </dgm:presLayoutVars>
      </dgm:prSet>
      <dgm:spPr/>
    </dgm:pt>
    <dgm:pt modelId="{A2362B5C-7C6C-4780-8285-3C03B3CC4E54}" type="pres">
      <dgm:prSet presAssocID="{A3A72387-8C6F-4BB8-AABD-341744BC8B71}" presName="compNode" presStyleCnt="0"/>
      <dgm:spPr/>
    </dgm:pt>
    <dgm:pt modelId="{A3752298-7F6D-49E3-9FA0-547B449D4ADB}" type="pres">
      <dgm:prSet presAssocID="{A3A72387-8C6F-4BB8-AABD-341744BC8B71}" presName="iconBgRect" presStyleLbl="bgShp" presStyleIdx="0" presStyleCnt="2"/>
      <dgm:spPr/>
    </dgm:pt>
    <dgm:pt modelId="{0E7A78AA-BE69-4F24-A607-584387535423}" type="pres">
      <dgm:prSet presAssocID="{A3A72387-8C6F-4BB8-AABD-341744BC8B7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</dgm:pt>
    <dgm:pt modelId="{1397BB00-A53B-4DBB-8A62-59A898D92E3D}" type="pres">
      <dgm:prSet presAssocID="{A3A72387-8C6F-4BB8-AABD-341744BC8B71}" presName="spaceRect" presStyleCnt="0"/>
      <dgm:spPr/>
    </dgm:pt>
    <dgm:pt modelId="{38A7B751-E67E-4722-B895-0F999E081DA0}" type="pres">
      <dgm:prSet presAssocID="{A3A72387-8C6F-4BB8-AABD-341744BC8B71}" presName="textRect" presStyleLbl="revTx" presStyleIdx="0" presStyleCnt="2">
        <dgm:presLayoutVars>
          <dgm:chMax val="1"/>
          <dgm:chPref val="1"/>
        </dgm:presLayoutVars>
      </dgm:prSet>
      <dgm:spPr/>
    </dgm:pt>
    <dgm:pt modelId="{35F5CEE0-6044-4D1F-B27F-8DD9BB9E433B}" type="pres">
      <dgm:prSet presAssocID="{3285D811-6D9F-4DCA-ADBA-7FD5B52DE2B9}" presName="sibTrans" presStyleCnt="0"/>
      <dgm:spPr/>
    </dgm:pt>
    <dgm:pt modelId="{7324BE91-62A1-466F-8CD1-902D662F95DA}" type="pres">
      <dgm:prSet presAssocID="{F04C64ED-2FA3-4B44-8E8F-A40861485860}" presName="compNode" presStyleCnt="0"/>
      <dgm:spPr/>
    </dgm:pt>
    <dgm:pt modelId="{C215FB63-2FB5-4CBF-B0D8-1147C9346125}" type="pres">
      <dgm:prSet presAssocID="{F04C64ED-2FA3-4B44-8E8F-A40861485860}" presName="iconBgRect" presStyleLbl="bgShp" presStyleIdx="1" presStyleCnt="2"/>
      <dgm:spPr/>
    </dgm:pt>
    <dgm:pt modelId="{3799F79B-EFED-41B8-91AD-1073C6EF9EE1}" type="pres">
      <dgm:prSet presAssocID="{F04C64ED-2FA3-4B44-8E8F-A4086148586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43000" b="-43000"/>
          </a:stretch>
        </a:blipFill>
        <a:ln>
          <a:noFill/>
        </a:ln>
      </dgm:spPr>
    </dgm:pt>
    <dgm:pt modelId="{488342E3-27F7-420C-A5F3-983E45C7181C}" type="pres">
      <dgm:prSet presAssocID="{F04C64ED-2FA3-4B44-8E8F-A40861485860}" presName="spaceRect" presStyleCnt="0"/>
      <dgm:spPr/>
    </dgm:pt>
    <dgm:pt modelId="{25ED32AC-B7B5-4C0A-ABCF-C06413FD540F}" type="pres">
      <dgm:prSet presAssocID="{F04C64ED-2FA3-4B44-8E8F-A4086148586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F10721E-A13C-49B0-B75F-2586D0C8761F}" srcId="{B9951CE6-504D-437A-A01E-47670A5A4780}" destId="{F04C64ED-2FA3-4B44-8E8F-A40861485860}" srcOrd="1" destOrd="0" parTransId="{C2646319-192B-4E4A-9E98-7A162DE64C6D}" sibTransId="{7DE774C8-6749-4FA5-B833-168F3DB9F741}"/>
    <dgm:cxn modelId="{6B63DF1E-4A82-44A4-A776-D4F3FF940CA6}" srcId="{B9951CE6-504D-437A-A01E-47670A5A4780}" destId="{A3A72387-8C6F-4BB8-AABD-341744BC8B71}" srcOrd="0" destOrd="0" parTransId="{5D0349FB-9220-4DF7-846F-68FB2AB1C302}" sibTransId="{3285D811-6D9F-4DCA-ADBA-7FD5B52DE2B9}"/>
    <dgm:cxn modelId="{EC396160-6F82-4626-8B55-48392EA79DC8}" type="presOf" srcId="{F04C64ED-2FA3-4B44-8E8F-A40861485860}" destId="{25ED32AC-B7B5-4C0A-ABCF-C06413FD540F}" srcOrd="0" destOrd="0" presId="urn:microsoft.com/office/officeart/2018/5/layout/IconCircleLabelList"/>
    <dgm:cxn modelId="{B94AD559-81AD-4797-9F3A-A94E5564AACE}" type="presOf" srcId="{B9951CE6-504D-437A-A01E-47670A5A4780}" destId="{96E51ECF-18BB-4F5F-837F-F352787486FB}" srcOrd="0" destOrd="0" presId="urn:microsoft.com/office/officeart/2018/5/layout/IconCircleLabelList"/>
    <dgm:cxn modelId="{303B1BFD-0AC0-4084-BCB9-1F82F93B5818}" type="presOf" srcId="{A3A72387-8C6F-4BB8-AABD-341744BC8B71}" destId="{38A7B751-E67E-4722-B895-0F999E081DA0}" srcOrd="0" destOrd="0" presId="urn:microsoft.com/office/officeart/2018/5/layout/IconCircleLabelList"/>
    <dgm:cxn modelId="{8446CEA6-AB97-432C-93E7-504551868476}" type="presParOf" srcId="{96E51ECF-18BB-4F5F-837F-F352787486FB}" destId="{A2362B5C-7C6C-4780-8285-3C03B3CC4E54}" srcOrd="0" destOrd="0" presId="urn:microsoft.com/office/officeart/2018/5/layout/IconCircleLabelList"/>
    <dgm:cxn modelId="{44D52E25-D4D2-4CD2-AE55-1F265C0A2992}" type="presParOf" srcId="{A2362B5C-7C6C-4780-8285-3C03B3CC4E54}" destId="{A3752298-7F6D-49E3-9FA0-547B449D4ADB}" srcOrd="0" destOrd="0" presId="urn:microsoft.com/office/officeart/2018/5/layout/IconCircleLabelList"/>
    <dgm:cxn modelId="{67DE19EC-7110-443C-8836-23A2564B1C96}" type="presParOf" srcId="{A2362B5C-7C6C-4780-8285-3C03B3CC4E54}" destId="{0E7A78AA-BE69-4F24-A607-584387535423}" srcOrd="1" destOrd="0" presId="urn:microsoft.com/office/officeart/2018/5/layout/IconCircleLabelList"/>
    <dgm:cxn modelId="{E014D424-85F2-4476-BFAE-68D5D1393A39}" type="presParOf" srcId="{A2362B5C-7C6C-4780-8285-3C03B3CC4E54}" destId="{1397BB00-A53B-4DBB-8A62-59A898D92E3D}" srcOrd="2" destOrd="0" presId="urn:microsoft.com/office/officeart/2018/5/layout/IconCircleLabelList"/>
    <dgm:cxn modelId="{21E86A55-8A97-4A1A-9507-3B389A856524}" type="presParOf" srcId="{A2362B5C-7C6C-4780-8285-3C03B3CC4E54}" destId="{38A7B751-E67E-4722-B895-0F999E081DA0}" srcOrd="3" destOrd="0" presId="urn:microsoft.com/office/officeart/2018/5/layout/IconCircleLabelList"/>
    <dgm:cxn modelId="{29B1EA7D-A536-4427-B07F-A5B0A35EFE1D}" type="presParOf" srcId="{96E51ECF-18BB-4F5F-837F-F352787486FB}" destId="{35F5CEE0-6044-4D1F-B27F-8DD9BB9E433B}" srcOrd="1" destOrd="0" presId="urn:microsoft.com/office/officeart/2018/5/layout/IconCircleLabelList"/>
    <dgm:cxn modelId="{A090B82F-91A2-423C-B55C-69B7268031F5}" type="presParOf" srcId="{96E51ECF-18BB-4F5F-837F-F352787486FB}" destId="{7324BE91-62A1-466F-8CD1-902D662F95DA}" srcOrd="2" destOrd="0" presId="urn:microsoft.com/office/officeart/2018/5/layout/IconCircleLabelList"/>
    <dgm:cxn modelId="{A0AB8001-BC4E-4646-99F9-D2EE447CD38B}" type="presParOf" srcId="{7324BE91-62A1-466F-8CD1-902D662F95DA}" destId="{C215FB63-2FB5-4CBF-B0D8-1147C9346125}" srcOrd="0" destOrd="0" presId="urn:microsoft.com/office/officeart/2018/5/layout/IconCircleLabelList"/>
    <dgm:cxn modelId="{F8C24DF9-AA5C-4A67-AA20-CAF93C979273}" type="presParOf" srcId="{7324BE91-62A1-466F-8CD1-902D662F95DA}" destId="{3799F79B-EFED-41B8-91AD-1073C6EF9EE1}" srcOrd="1" destOrd="0" presId="urn:microsoft.com/office/officeart/2018/5/layout/IconCircleLabelList"/>
    <dgm:cxn modelId="{8BA4E756-7BAA-4AEE-9832-5CE9D247FA19}" type="presParOf" srcId="{7324BE91-62A1-466F-8CD1-902D662F95DA}" destId="{488342E3-27F7-420C-A5F3-983E45C7181C}" srcOrd="2" destOrd="0" presId="urn:microsoft.com/office/officeart/2018/5/layout/IconCircleLabelList"/>
    <dgm:cxn modelId="{31EC79D2-8529-45CE-B042-BCD845A12876}" type="presParOf" srcId="{7324BE91-62A1-466F-8CD1-902D662F95DA}" destId="{25ED32AC-B7B5-4C0A-ABCF-C06413FD540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E20E0-CEB2-4F1B-BBB4-FE81D3DF74BE}">
      <dsp:nvSpPr>
        <dsp:cNvPr id="0" name=""/>
        <dsp:cNvSpPr/>
      </dsp:nvSpPr>
      <dsp:spPr>
        <a:xfrm>
          <a:off x="1963800" y="77220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100B0-571B-4007-8C34-3758B29EECF3}">
      <dsp:nvSpPr>
        <dsp:cNvPr id="0" name=""/>
        <dsp:cNvSpPr/>
      </dsp:nvSpPr>
      <dsp:spPr>
        <a:xfrm>
          <a:off x="559800" y="240490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ja-JP" sz="1600" kern="1200"/>
            <a:t>国際電子出版フォーラム</a:t>
          </a:r>
          <a:r>
            <a:rPr lang="en-US" sz="1600" kern="1200"/>
            <a:t>(IDPF)</a:t>
          </a:r>
          <a:r>
            <a:rPr lang="ja-JP" sz="1600" kern="1200"/>
            <a:t> → </a:t>
          </a:r>
          <a:r>
            <a:rPr lang="en-US" sz="1600" kern="1200"/>
            <a:t>Publishing@W3C </a:t>
          </a:r>
        </a:p>
      </dsp:txBody>
      <dsp:txXfrm>
        <a:off x="559800" y="2404905"/>
        <a:ext cx="4320000" cy="648000"/>
      </dsp:txXfrm>
    </dsp:sp>
    <dsp:sp modelId="{B4F55094-7236-4F1A-9BC1-48714BB49A40}">
      <dsp:nvSpPr>
        <dsp:cNvPr id="0" name=""/>
        <dsp:cNvSpPr/>
      </dsp:nvSpPr>
      <dsp:spPr>
        <a:xfrm>
          <a:off x="559800" y="3109044"/>
          <a:ext cx="4320000" cy="4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99B20-3C78-44CA-94EA-EA113A760435}">
      <dsp:nvSpPr>
        <dsp:cNvPr id="0" name=""/>
        <dsp:cNvSpPr/>
      </dsp:nvSpPr>
      <dsp:spPr>
        <a:xfrm>
          <a:off x="7039800" y="77220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D7272-70F4-44B2-A8A3-AE8662322132}">
      <dsp:nvSpPr>
        <dsp:cNvPr id="0" name=""/>
        <dsp:cNvSpPr/>
      </dsp:nvSpPr>
      <dsp:spPr>
        <a:xfrm>
          <a:off x="5635800" y="240490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DAISY</a:t>
          </a:r>
          <a:r>
            <a:rPr lang="ja-JP" sz="1600" kern="1200"/>
            <a:t>コンソーシアム</a:t>
          </a:r>
          <a:endParaRPr lang="en-US" sz="1600" kern="1200"/>
        </a:p>
      </dsp:txBody>
      <dsp:txXfrm>
        <a:off x="5635800" y="2404905"/>
        <a:ext cx="4320000" cy="648000"/>
      </dsp:txXfrm>
    </dsp:sp>
    <dsp:sp modelId="{FA6DD2B0-6DA0-4C16-BB2F-82159F38104F}">
      <dsp:nvSpPr>
        <dsp:cNvPr id="0" name=""/>
        <dsp:cNvSpPr/>
      </dsp:nvSpPr>
      <dsp:spPr>
        <a:xfrm>
          <a:off x="5635800" y="3109044"/>
          <a:ext cx="4320000" cy="4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200" kern="1200" dirty="0"/>
            <a:t>プリントディスアビリティをもつ人（視覚障害者、識字障害者、学習障害者等）のためのアクセシブルなデジタルな図書</a:t>
          </a:r>
          <a:endParaRPr lang="en-US" sz="1200" kern="1200" dirty="0"/>
        </a:p>
      </dsp:txBody>
      <dsp:txXfrm>
        <a:off x="5635800" y="3109044"/>
        <a:ext cx="4320000" cy="470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797C9-8E9F-4914-85F1-AB9DEA462A11}">
      <dsp:nvSpPr>
        <dsp:cNvPr id="0" name=""/>
        <dsp:cNvSpPr/>
      </dsp:nvSpPr>
      <dsp:spPr>
        <a:xfrm>
          <a:off x="656920" y="2837"/>
          <a:ext cx="3801649" cy="2280989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800" kern="1200" dirty="0">
              <a:solidFill>
                <a:schemeClr val="tx1"/>
              </a:solidFill>
            </a:rPr>
            <a:t>プリントディスアビリティを抱えた人専用の本</a:t>
          </a:r>
          <a:r>
            <a:rPr kumimoji="1" lang="ja-JP" altLang="en-US" sz="2800" kern="1200" dirty="0">
              <a:solidFill>
                <a:schemeClr val="tx1"/>
              </a:solidFill>
            </a:rPr>
            <a:t>を作り続けられない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656920" y="2837"/>
        <a:ext cx="3801649" cy="2280989"/>
      </dsp:txXfrm>
    </dsp:sp>
    <dsp:sp modelId="{89C67DFA-0133-48AB-BF58-E471D1F32DA8}">
      <dsp:nvSpPr>
        <dsp:cNvPr id="0" name=""/>
        <dsp:cNvSpPr/>
      </dsp:nvSpPr>
      <dsp:spPr>
        <a:xfrm>
          <a:off x="656920" y="2663991"/>
          <a:ext cx="3801649" cy="228098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800" kern="1200" dirty="0">
              <a:solidFill>
                <a:schemeClr val="tx1"/>
              </a:solidFill>
            </a:rPr>
            <a:t>最初からアクセシブルな本にするほうが</a:t>
          </a:r>
          <a:r>
            <a:rPr kumimoji="1" lang="ja-JP" altLang="en-US" sz="2800" kern="1200" dirty="0">
              <a:solidFill>
                <a:schemeClr val="tx1"/>
              </a:solidFill>
            </a:rPr>
            <a:t>簡単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656920" y="2663991"/>
        <a:ext cx="3801649" cy="22809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52298-7F6D-49E3-9FA0-547B449D4ADB}">
      <dsp:nvSpPr>
        <dsp:cNvPr id="0" name=""/>
        <dsp:cNvSpPr/>
      </dsp:nvSpPr>
      <dsp:spPr>
        <a:xfrm>
          <a:off x="1882126" y="892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A78AA-BE69-4F24-A607-584387535423}">
      <dsp:nvSpPr>
        <dsp:cNvPr id="0" name=""/>
        <dsp:cNvSpPr/>
      </dsp:nvSpPr>
      <dsp:spPr>
        <a:xfrm>
          <a:off x="2350126" y="47692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7B751-E67E-4722-B895-0F999E081DA0}">
      <dsp:nvSpPr>
        <dsp:cNvPr id="0" name=""/>
        <dsp:cNvSpPr/>
      </dsp:nvSpPr>
      <dsp:spPr>
        <a:xfrm>
          <a:off x="1180125" y="288892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ja-JP" sz="1600" kern="1200"/>
            <a:t>リスクではなくチャンスと思え</a:t>
          </a:r>
          <a:endParaRPr lang="en-US" sz="1600" kern="1200"/>
        </a:p>
      </dsp:txBody>
      <dsp:txXfrm>
        <a:off x="1180125" y="2888922"/>
        <a:ext cx="3600000" cy="720000"/>
      </dsp:txXfrm>
    </dsp:sp>
    <dsp:sp modelId="{C215FB63-2FB5-4CBF-B0D8-1147C9346125}">
      <dsp:nvSpPr>
        <dsp:cNvPr id="0" name=""/>
        <dsp:cNvSpPr/>
      </dsp:nvSpPr>
      <dsp:spPr>
        <a:xfrm>
          <a:off x="6112126" y="892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9F79B-EFED-41B8-91AD-1073C6EF9EE1}">
      <dsp:nvSpPr>
        <dsp:cNvPr id="0" name=""/>
        <dsp:cNvSpPr/>
      </dsp:nvSpPr>
      <dsp:spPr>
        <a:xfrm>
          <a:off x="6580126" y="47692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43000" b="-43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D32AC-B7B5-4C0A-ABCF-C06413FD540F}">
      <dsp:nvSpPr>
        <dsp:cNvPr id="0" name=""/>
        <dsp:cNvSpPr/>
      </dsp:nvSpPr>
      <dsp:spPr>
        <a:xfrm>
          <a:off x="5410126" y="288892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kumimoji="1" lang="ja-JP" sz="1600" kern="1200"/>
            <a:t>日本でも、高齢者が電子書籍を読んでいる</a:t>
          </a:r>
          <a:endParaRPr lang="en-US" sz="1600" kern="1200"/>
        </a:p>
      </dsp:txBody>
      <dsp:txXfrm>
        <a:off x="5410126" y="2888922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424769-05D0-4DD1-896C-9D9756B67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097F35-D1B9-4F05-A8CA-6F5E7FBD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B545EE-4D4C-42C8-AF5B-465B21DF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2E3B45-A91A-4912-9F69-AFD3C29C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6CF52-00DF-4E86-993C-AC581F82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37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23FE2-C0DC-447A-956F-62F6BBC3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4C9677-3122-4FFE-8F4A-73056E3AB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5BDF5-E4E2-4F06-BBC4-BC1D4448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CFD71C-649F-4E93-83B2-E2CA0C30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CDB326-E75D-4D0B-9D90-5B180D6DD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34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4DB58E0-8AA8-4905-A8C1-033CA6D79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BEEA58-E6B3-4330-97A5-AF5193D44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DA87F9-B4CD-4012-9786-E1DB136EC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BDFAFA-533D-4B2A-8D1B-77E16653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6B93CC-C769-47C1-8674-E55EF39E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3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0D57C-2D3D-43B0-9C08-AA6E7404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31D117-1038-4221-872B-FA559ECF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74C604-AA34-4685-BA3C-7698FDCD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9DCAC1-AF9F-418F-A7CF-CB2CD5EE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198589-92B0-4D4A-83B1-4614060E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01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D9643A-8485-4EB5-BC17-26C46C605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53D4D4-E648-48C4-9C2F-2372EAAD1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00526-3E0B-4B95-B984-C48D348F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BFC903-668A-42CA-8694-BE7EA425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E1C724-40A5-471A-A387-1DCDC080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84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042FB-BC4C-4E89-8436-7CB92624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024756-8B20-4815-8336-9DAF924FB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3F08F3-0880-40B8-8571-A1CA886E0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687619-8DC7-49BA-A037-33AC5F2A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18AF4B-0593-49B1-A6A4-A1A6C47A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665572-0139-4E94-9F78-E09EA17C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06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3693E6-6C71-439D-A85B-14A04A4A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F69341-2A6F-47F6-B77D-1447EE2A5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7DC66C-B53C-4921-AF94-5D22974A6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628BED-434E-4150-9EC8-48ED21D29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B2C2786-F223-4371-8AFF-0ED257F00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CA5C67-2B65-48F4-844F-765C62BD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5ED396-071A-4CB9-9D96-A49276DF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CAE86A-7FB7-4D53-8433-528B16C4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44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34575-0D9F-49A6-BD13-19FB67658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3B531B6-E1B1-4A1A-8BF2-5B9410B4B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F1E089-2B2F-41D6-AC65-3F102B32E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452BE7-883B-4058-9A1D-C94088AE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06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C4C180-900E-41EB-81D7-9D6ACE97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CAA9C1-C8C4-40ED-B563-4ED4DA800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513A1-FBF1-4A7E-9334-3D853BB5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53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4FDC4-EBCE-4EF5-83C3-2E976F9E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0A7552-8FCA-4A1A-857D-6BC5666AA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ABC303-C1EB-4970-B836-E0751E262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01E1DC-C88B-46FB-A52E-AB17F4A0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057AEF-D538-42D4-9EF9-64A5BF84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23FC5E-BD19-4937-B728-517E4CEE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21953-3A96-46A7-8189-3240804EF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F1535D-02B9-41B0-8FB8-50ACD387B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44E2CC-8ECA-4EC2-9ED7-86198702A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F476D5-BD92-4CE8-8491-DC57A6BA1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4900C1-9208-48D5-BE34-F4B1E94B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5D9C9A-6DF3-45AA-BB29-D5713719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3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2D2D65-2781-431D-A6DB-694231FC4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EB9127-0BE1-4A41-8048-9C966D6FD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75595C-2B3B-4E0E-8A54-9DA062593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96670-1AC6-46B3-9926-3F22D65A4B8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53A3-4D71-4186-B907-A4CF936E6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84AAB5-120F-4395-A070-7DA4117E8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B54A-C412-41A3-97E3-989A71193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6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w3.org/Archives/Public/www-style/2019Jul/0006.html" TargetMode="External"/><Relationship Id="rId2" Type="http://schemas.openxmlformats.org/officeDocument/2006/relationships/hyperlink" Target="https://www.edrlab.org/events/dpub-summit-2019/dps-progra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drive.github.io/spec/#itemSpecEpubRelated" TargetMode="External"/><Relationship Id="rId5" Type="http://schemas.openxmlformats.org/officeDocument/2006/relationships/hyperlink" Target="https://eur-lex.europa.eu/legal-content/EN/TXT/?uri=CELEX%3A32019L0882&amp;fbclid=IwAR1UI48ofh_yLT5uTNo89K_Aup2AmtA5Yd3hOEI0NDy_VBDwqlytRWRUzyg" TargetMode="External"/><Relationship Id="rId4" Type="http://schemas.openxmlformats.org/officeDocument/2006/relationships/hyperlink" Target="https://www.mhlw.go.jp/content/12601000/00052087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0529D8-F10C-4220-B5AA-81807B211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200"/>
              <a:t>慶應義塾大学特任教授</a:t>
            </a:r>
            <a:r>
              <a:rPr lang="en-US" altLang="ja-JP" sz="2200"/>
              <a:t>Advanced Publishing Laboratory</a:t>
            </a:r>
            <a:r>
              <a:rPr lang="ja-JP" altLang="en-US" sz="2200"/>
              <a:t>アクセシビリティ</a:t>
            </a:r>
            <a:r>
              <a:rPr lang="en-US" altLang="ja-JP" sz="2200"/>
              <a:t>WG</a:t>
            </a:r>
            <a:r>
              <a:rPr lang="ja-JP" altLang="en-US" sz="2200"/>
              <a:t>リーダー</a:t>
            </a:r>
            <a:endParaRPr lang="en-US" altLang="ja-JP" sz="2200"/>
          </a:p>
          <a:p>
            <a:pPr algn="l"/>
            <a:r>
              <a:rPr kumimoji="1" lang="ja-JP" altLang="en-US" sz="2200"/>
              <a:t>村田　真</a:t>
            </a:r>
            <a:endParaRPr kumimoji="1" lang="ja-JP" altLang="en-US" sz="22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7D45385-2766-4FF2-AEC1-5E84C9066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altLang="ja-JP" sz="3800"/>
              <a:t>EPUB</a:t>
            </a:r>
            <a:r>
              <a:rPr lang="ja-JP" altLang="en-US" sz="3800"/>
              <a:t>のアクセシビリティに</a:t>
            </a:r>
            <a:br>
              <a:rPr lang="en-US" altLang="ja-JP" sz="3800"/>
            </a:br>
            <a:r>
              <a:rPr lang="ja-JP" altLang="en-US" sz="3800"/>
              <a:t>かかわる標準化</a:t>
            </a:r>
            <a:br>
              <a:rPr lang="en-US" altLang="ja-JP" sz="3800"/>
            </a:br>
            <a:r>
              <a:rPr lang="en-US" altLang="ja-JP" sz="3800"/>
              <a:t>(W3C</a:t>
            </a:r>
            <a:r>
              <a:rPr lang="ja-JP" altLang="en-US" sz="3800"/>
              <a:t>及び</a:t>
            </a:r>
            <a:r>
              <a:rPr lang="en-US" altLang="ja-JP" sz="3800"/>
              <a:t>ISO/IEC)</a:t>
            </a:r>
            <a:endParaRPr kumimoji="1" lang="ja-JP" altLang="en-US" sz="3800" dirty="0"/>
          </a:p>
        </p:txBody>
      </p:sp>
      <p:sp>
        <p:nvSpPr>
          <p:cNvPr id="31" name="Oval 25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73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5AED1-2F32-4280-9EF6-DA0D0DAA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92006-37C9-408B-A8A0-CAEAEBBBC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hlinkClick r:id="rId2"/>
              </a:rPr>
              <a:t>DPUB Summit 2019 Program</a:t>
            </a:r>
            <a:r>
              <a:rPr kumimoji="1" lang="en-US" altLang="ja-JP" dirty="0"/>
              <a:t> </a:t>
            </a:r>
            <a:r>
              <a:rPr kumimoji="1" lang="ja-JP" altLang="en-US" dirty="0"/>
              <a:t>特にセッション</a:t>
            </a:r>
            <a:r>
              <a:rPr kumimoji="1" lang="en-US" altLang="ja-JP" dirty="0"/>
              <a:t>7</a:t>
            </a:r>
            <a:r>
              <a:rPr kumimoji="1" lang="ja-JP" altLang="en-US" dirty="0"/>
              <a:t>以降</a:t>
            </a:r>
            <a:endParaRPr kumimoji="1" lang="en-US" altLang="ja-JP" dirty="0"/>
          </a:p>
          <a:p>
            <a:r>
              <a:rPr lang="en-US" altLang="ja-JP" dirty="0">
                <a:hlinkClick r:id="rId3"/>
              </a:rPr>
              <a:t>[CSSWG] Minutes Toronto F2F 2019-06-05 Part I: CSS Text, Writing Modes [css-text-4] [</a:t>
            </a:r>
            <a:r>
              <a:rPr lang="en-US" altLang="ja-JP" dirty="0" err="1">
                <a:hlinkClick r:id="rId3"/>
              </a:rPr>
              <a:t>css</a:t>
            </a:r>
            <a:r>
              <a:rPr lang="en-US" altLang="ja-JP" dirty="0">
                <a:hlinkClick r:id="rId3"/>
              </a:rPr>
              <a:t>-writing-modes]</a:t>
            </a:r>
            <a:endParaRPr lang="en-US" altLang="ja-JP" dirty="0"/>
          </a:p>
          <a:p>
            <a:r>
              <a:rPr kumimoji="1" lang="ja-JP" altLang="en-US" dirty="0">
                <a:hlinkClick r:id="rId4"/>
              </a:rPr>
              <a:t>読書バリアフリー法について</a:t>
            </a:r>
            <a:r>
              <a:rPr kumimoji="1" lang="ja-JP" altLang="en-US" dirty="0"/>
              <a:t>、</a:t>
            </a:r>
            <a:r>
              <a:rPr lang="ja-JP" altLang="en-US" dirty="0"/>
              <a:t>厚生労働省</a:t>
            </a:r>
            <a:endParaRPr kumimoji="1" lang="en-US" altLang="ja-JP" dirty="0"/>
          </a:p>
          <a:p>
            <a:r>
              <a:rPr lang="en-US" altLang="ja-JP" dirty="0">
                <a:hlinkClick r:id="rId5"/>
              </a:rPr>
              <a:t>EU Directive on the accessibility requirements for</a:t>
            </a:r>
            <a:br>
              <a:rPr lang="en-US" altLang="ja-JP" dirty="0">
                <a:hlinkClick r:id="rId5"/>
              </a:rPr>
            </a:br>
            <a:r>
              <a:rPr lang="en-US" altLang="ja-JP" dirty="0">
                <a:hlinkClick r:id="rId5"/>
              </a:rPr>
              <a:t>products and services</a:t>
            </a:r>
            <a:endParaRPr lang="en-US" altLang="ja-JP" dirty="0"/>
          </a:p>
          <a:p>
            <a:r>
              <a:rPr lang="en-US" altLang="ja-JP" dirty="0"/>
              <a:t>EPUB 3 </a:t>
            </a:r>
            <a:r>
              <a:rPr lang="ja-JP" altLang="en-US" dirty="0"/>
              <a:t>仕様書および</a:t>
            </a:r>
            <a:r>
              <a:rPr lang="ja-JP" altLang="en-US" dirty="0">
                <a:hlinkClick r:id="rId6"/>
              </a:rPr>
              <a:t>関連文書</a:t>
            </a:r>
            <a:r>
              <a:rPr lang="ja-JP" altLang="en-US" dirty="0"/>
              <a:t>の日本語訳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46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C8A7A8-401B-43D1-856D-CF42934F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ja-JP"/>
              <a:t>EPUB3</a:t>
            </a:r>
            <a:r>
              <a:rPr lang="ja-JP" altLang="en-US"/>
              <a:t>を制定したのは</a:t>
            </a:r>
            <a:r>
              <a:rPr lang="en-US" altLang="ja-JP"/>
              <a:t>?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2" descr="IDPFとDAISY">
            <a:extLst>
              <a:ext uri="{FF2B5EF4-FFF2-40B4-BE49-F238E27FC236}">
                <a16:creationId xmlns:a16="http://schemas.microsoft.com/office/drawing/2014/main" id="{C158D436-97A2-421A-8696-AA27D9BC8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7353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74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epubcheckへの貢献者リスト: デイジーのRomainが筆頭">
            <a:extLst>
              <a:ext uri="{FF2B5EF4-FFF2-40B4-BE49-F238E27FC236}">
                <a16:creationId xmlns:a16="http://schemas.microsoft.com/office/drawing/2014/main" id="{0F4B9B8B-32BB-4122-9DE5-9BF7D0ACE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718" y="3136699"/>
            <a:ext cx="4213433" cy="2599285"/>
          </a:xfrm>
          <a:prstGeom prst="rect">
            <a:avLst/>
          </a:prstGeom>
        </p:spPr>
      </p:pic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87D91AA0-08E9-46F5-B1E6-A879DAE6A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ja-JP" dirty="0" err="1"/>
              <a:t>epubcheck</a:t>
            </a:r>
            <a:r>
              <a:rPr lang="ja-JP" altLang="en-US" dirty="0"/>
              <a:t>の開発</a:t>
            </a:r>
          </a:p>
        </p:txBody>
      </p:sp>
      <p:pic>
        <p:nvPicPr>
          <p:cNvPr id="4" name="図 3" descr="EPUB 3.2仕様書: DAISYのMatt Garrishが筆頭エディタ">
            <a:extLst>
              <a:ext uri="{FF2B5EF4-FFF2-40B4-BE49-F238E27FC236}">
                <a16:creationId xmlns:a16="http://schemas.microsoft.com/office/drawing/2014/main" id="{38C26FC9-3A6E-416C-BA13-117961D64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26" y="3006726"/>
            <a:ext cx="4513835" cy="2723956"/>
          </a:xfrm>
          <a:prstGeom prst="rect">
            <a:avLst/>
          </a:prstGeom>
        </p:spPr>
      </p:pic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D628877-2A1E-4444-B74A-B7BA00E348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EPUB3</a:t>
            </a:r>
            <a:r>
              <a:rPr lang="ja-JP" altLang="en-US" dirty="0"/>
              <a:t>の仕様書の執筆</a:t>
            </a:r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0400BF7-69FD-41F2-AA99-F87DF064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DAISY</a:t>
            </a:r>
            <a:r>
              <a:rPr lang="ja-JP" altLang="en-US" dirty="0"/>
              <a:t>コンソーシアムの</a:t>
            </a:r>
            <a:r>
              <a:rPr lang="en-US" altLang="ja-JP" dirty="0"/>
              <a:t>EPUB3</a:t>
            </a:r>
            <a:r>
              <a:rPr lang="ja-JP" altLang="en-US" dirty="0"/>
              <a:t>への貢献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184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9" name="コンテンツ プレースホルダー 7">
            <a:extLst>
              <a:ext uri="{FF2B5EF4-FFF2-40B4-BE49-F238E27FC236}">
                <a16:creationId xmlns:a16="http://schemas.microsoft.com/office/drawing/2014/main" id="{0F7A242C-3599-4D5C-BCC0-48036BDFE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050164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タイトル 6">
            <a:extLst>
              <a:ext uri="{FF2B5EF4-FFF2-40B4-BE49-F238E27FC236}">
                <a16:creationId xmlns:a16="http://schemas.microsoft.com/office/drawing/2014/main" id="{A4606096-F64C-4F36-A55D-3803F605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kumimoji="1" lang="ja-JP" altLang="en-US" sz="4000">
                <a:solidFill>
                  <a:srgbClr val="FFFFFF"/>
                </a:solidFill>
              </a:rPr>
              <a:t>動機</a:t>
            </a:r>
            <a:r>
              <a:rPr kumimoji="1" lang="en-US" altLang="ja-JP" sz="4000">
                <a:solidFill>
                  <a:srgbClr val="FFFFFF"/>
                </a:solidFill>
              </a:rPr>
              <a:t>: </a:t>
            </a:r>
            <a:r>
              <a:rPr kumimoji="1" lang="ja-JP" altLang="en-US" sz="4000">
                <a:solidFill>
                  <a:srgbClr val="FFFFFF"/>
                </a:solidFill>
              </a:rPr>
              <a:t>普通の本をアクセシブルに</a:t>
            </a:r>
          </a:p>
        </p:txBody>
      </p:sp>
    </p:spTree>
    <p:extLst>
      <p:ext uri="{BB962C8B-B14F-4D97-AF65-F5344CB8AC3E}">
        <p14:creationId xmlns:p14="http://schemas.microsoft.com/office/powerpoint/2010/main" val="360622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A4AB308-A1F0-4F87-B18A-D18C8C682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1191796"/>
            <a:ext cx="10021446" cy="2976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EPUB</a:t>
            </a:r>
            <a:r>
              <a:rPr kumimoji="1" lang="ja-JP" altLang="en-US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のアクセシビリティ</a:t>
            </a:r>
            <a:r>
              <a:rPr lang="en-US" altLang="ja-JP" dirty="0">
                <a:solidFill>
                  <a:srgbClr val="FFFF00"/>
                </a:solidFill>
              </a:rPr>
              <a:t>:</a:t>
            </a:r>
            <a:r>
              <a:rPr lang="ja-JP" altLang="en-US" dirty="0">
                <a:solidFill>
                  <a:srgbClr val="FFFF00"/>
                </a:solidFill>
              </a:rPr>
              <a:t>ヨーロッパの構想</a:t>
            </a:r>
            <a:endParaRPr kumimoji="1" lang="ja-JP" altLang="en-US" kern="12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559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83AFDE5-EA12-43E1-926F-216E7B84F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888156"/>
              </p:ext>
            </p:extLst>
          </p:nvPr>
        </p:nvGraphicFramePr>
        <p:xfrm>
          <a:off x="623248" y="765110"/>
          <a:ext cx="10945504" cy="591374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02257">
                  <a:extLst>
                    <a:ext uri="{9D8B030D-6E8A-4147-A177-3AD203B41FA5}">
                      <a16:colId xmlns:a16="http://schemas.microsoft.com/office/drawing/2014/main" val="3778102172"/>
                    </a:ext>
                  </a:extLst>
                </a:gridCol>
                <a:gridCol w="8243247">
                  <a:extLst>
                    <a:ext uri="{9D8B030D-6E8A-4147-A177-3AD203B41FA5}">
                      <a16:colId xmlns:a16="http://schemas.microsoft.com/office/drawing/2014/main" val="34964284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938719"/>
                  </a:ext>
                </a:extLst>
              </a:tr>
              <a:tr h="540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国連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dirty="0"/>
                        <a:t>障害者権利条約（</a:t>
                      </a:r>
                      <a:r>
                        <a:rPr lang="en-US" altLang="ja-JP" dirty="0"/>
                        <a:t>2006</a:t>
                      </a:r>
                      <a:r>
                        <a:rPr lang="ja-JP" altLang="en-US" dirty="0"/>
                        <a:t>採択、</a:t>
                      </a:r>
                      <a:r>
                        <a:rPr lang="en-US" altLang="ja-JP" dirty="0"/>
                        <a:t>2010</a:t>
                      </a:r>
                      <a:r>
                        <a:rPr lang="ja-JP" altLang="en-US" dirty="0"/>
                        <a:t>ヨーロッパ批准、</a:t>
                      </a:r>
                      <a:r>
                        <a:rPr lang="en-US" altLang="ja-JP" dirty="0"/>
                        <a:t>2013</a:t>
                      </a:r>
                      <a:r>
                        <a:rPr lang="ja-JP" altLang="en-US" dirty="0"/>
                        <a:t>日本批准）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187149"/>
                  </a:ext>
                </a:extLst>
              </a:tr>
              <a:tr h="2156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Directive (EU) 2019/882 of the European Parliament and of the Council of 17 April 2019 on the accessibility requirements for products and services (2019)</a:t>
                      </a:r>
                      <a:endParaRPr lang="en-US" altLang="ja-JP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各国での立法化 2022/6まで</a:t>
                      </a:r>
                      <a:endParaRPr lang="en-US" altLang="ja-JP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市場にある製品とサービスへの適用 2025/6から（アクセシブルでない電子書籍、電子書店、電子書籍リーダにはペナルティ）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423790"/>
                  </a:ext>
                </a:extLst>
              </a:tr>
              <a:tr h="1847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標準化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ISO/IEC 23736-1/6 EPUB 3.0.1 (2019規格化完了予定)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ISO/IEC 23761 EPUB Accessibility - Conformance and Discovery Requirements for EPUB Publications (2020規格化?)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EPUB Accessibility Techniques (</a:t>
                      </a:r>
                      <a:r>
                        <a:rPr lang="en-US" altLang="ja-JP" dirty="0"/>
                        <a:t>IDPF/</a:t>
                      </a:r>
                      <a:r>
                        <a:rPr lang="ja-JP" altLang="en-US" dirty="0"/>
                        <a:t>W3C) (</a:t>
                      </a:r>
                      <a:r>
                        <a:rPr lang="en-US" altLang="ja-JP" dirty="0"/>
                        <a:t>2017 / </a:t>
                      </a:r>
                      <a:r>
                        <a:rPr lang="ja-JP" altLang="en-US" dirty="0"/>
                        <a:t>2019?)</a:t>
                      </a:r>
                      <a:endParaRPr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228063"/>
                  </a:ext>
                </a:extLst>
              </a:tr>
              <a:tr h="844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ツール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Ace, the Accessibility Checker for EPUB (DAISY)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SMART (Simple Manual Accessibility Reporting Tool)  </a:t>
                      </a:r>
                      <a:r>
                        <a:rPr lang="en-US" altLang="ja-JP" dirty="0"/>
                        <a:t>(D</a:t>
                      </a:r>
                      <a:r>
                        <a:rPr lang="ja-JP" altLang="en-US" dirty="0"/>
                        <a:t>AISY)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229364"/>
                  </a:ext>
                </a:extLst>
              </a:tr>
              <a:tr h="369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出版界のガイドライン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53345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95BC2D30-3F21-403F-87F3-0EB37C48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9985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アクセシビリティを支える体系</a:t>
            </a:r>
          </a:p>
        </p:txBody>
      </p:sp>
    </p:spTree>
    <p:extLst>
      <p:ext uri="{BB962C8B-B14F-4D97-AF65-F5344CB8AC3E}">
        <p14:creationId xmlns:p14="http://schemas.microsoft.com/office/powerpoint/2010/main" val="210723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7538589F-D6E7-4C6E-B66C-19150396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  <a:prstGeom prst="ellipse">
            <a:avLst/>
          </a:prstGeom>
        </p:spPr>
        <p:txBody>
          <a:bodyPr anchor="ctr">
            <a:normAutofit/>
          </a:bodyPr>
          <a:lstStyle/>
          <a:p>
            <a:r>
              <a:rPr lang="ja-JP" altLang="en-US"/>
              <a:t>リスク？オーバーヘッド？</a:t>
            </a:r>
            <a:endParaRPr kumimoji="1" lang="ja-JP" alt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コンテンツ プレースホルダー 3">
            <a:extLst>
              <a:ext uri="{FF2B5EF4-FFF2-40B4-BE49-F238E27FC236}">
                <a16:creationId xmlns:a16="http://schemas.microsoft.com/office/drawing/2014/main" id="{74660173-EE87-4F20-AF57-3D1E934CC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42544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49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83AFDE5-EA12-43E1-926F-216E7B84F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4740"/>
              </p:ext>
            </p:extLst>
          </p:nvPr>
        </p:nvGraphicFramePr>
        <p:xfrm>
          <a:off x="1391920" y="1866273"/>
          <a:ext cx="9151112" cy="46387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3888">
                  <a:extLst>
                    <a:ext uri="{9D8B030D-6E8A-4147-A177-3AD203B41FA5}">
                      <a16:colId xmlns:a16="http://schemas.microsoft.com/office/drawing/2014/main" val="3778102172"/>
                    </a:ext>
                  </a:extLst>
                </a:gridCol>
                <a:gridCol w="7507224">
                  <a:extLst>
                    <a:ext uri="{9D8B030D-6E8A-4147-A177-3AD203B41FA5}">
                      <a16:colId xmlns:a16="http://schemas.microsoft.com/office/drawing/2014/main" val="34964284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938719"/>
                  </a:ext>
                </a:extLst>
              </a:tr>
              <a:tr h="540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国連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dirty="0"/>
                        <a:t>障害者権利条約（</a:t>
                      </a:r>
                      <a:r>
                        <a:rPr lang="en-US" altLang="ja-JP" dirty="0"/>
                        <a:t>2006</a:t>
                      </a:r>
                      <a:r>
                        <a:rPr lang="ja-JP" altLang="en-US" dirty="0"/>
                        <a:t>採択、</a:t>
                      </a:r>
                      <a:r>
                        <a:rPr lang="en-US" altLang="ja-JP" dirty="0"/>
                        <a:t>2010</a:t>
                      </a:r>
                      <a:r>
                        <a:rPr lang="ja-JP" altLang="en-US" dirty="0"/>
                        <a:t>ヨーロッパ批准、</a:t>
                      </a:r>
                      <a:r>
                        <a:rPr lang="en-US" altLang="ja-JP" dirty="0"/>
                        <a:t>2013</a:t>
                      </a:r>
                      <a:r>
                        <a:rPr lang="ja-JP" altLang="en-US" dirty="0"/>
                        <a:t>日本批准）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187149"/>
                  </a:ext>
                </a:extLst>
              </a:tr>
              <a:tr h="610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読書バリアフリー法</a:t>
                      </a:r>
                      <a:r>
                        <a:rPr lang="en-US" altLang="ja-JP" dirty="0"/>
                        <a:t>(2019)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423790"/>
                  </a:ext>
                </a:extLst>
              </a:tr>
              <a:tr h="1847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標準化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ISO/IEC 23736-1/6 EPUB 3.0.1 (2019規格化完了予定)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ISO/IEC 23761 EPUB Accessibility - Conformance and Discovery Requirements for EPUB Publications (2020規格化?)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EPUB Accessibility Techniques (</a:t>
                      </a:r>
                      <a:r>
                        <a:rPr lang="en-US" altLang="ja-JP" dirty="0"/>
                        <a:t>IDPF/</a:t>
                      </a:r>
                      <a:r>
                        <a:rPr lang="ja-JP" altLang="en-US" dirty="0"/>
                        <a:t>W3C) (</a:t>
                      </a:r>
                      <a:r>
                        <a:rPr lang="en-US" altLang="ja-JP" dirty="0"/>
                        <a:t>2017 / </a:t>
                      </a:r>
                      <a:r>
                        <a:rPr lang="ja-JP" altLang="en-US" dirty="0"/>
                        <a:t>2019?)</a:t>
                      </a:r>
                      <a:endParaRPr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228063"/>
                  </a:ext>
                </a:extLst>
              </a:tr>
              <a:tr h="844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ツール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Ace, the Accessibility Checker for EPUB (DAISY)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SMART (Simple Manual Accessibility Reporting Tool)  </a:t>
                      </a:r>
                      <a:r>
                        <a:rPr lang="en-US" altLang="ja-JP" dirty="0"/>
                        <a:t>(D</a:t>
                      </a:r>
                      <a:r>
                        <a:rPr lang="ja-JP" altLang="en-US" dirty="0"/>
                        <a:t>AISY)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229364"/>
                  </a:ext>
                </a:extLst>
              </a:tr>
              <a:tr h="369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出版界の</a:t>
                      </a:r>
                      <a:br>
                        <a:rPr lang="en-US" altLang="ja-JP" dirty="0"/>
                      </a:br>
                      <a:r>
                        <a:rPr lang="ja-JP" altLang="en-US" dirty="0"/>
                        <a:t>ガイドライン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dirty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53345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249438F9-495C-438C-886B-5B94DD9D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</a:t>
            </a:r>
            <a:r>
              <a:rPr lang="ja-JP" altLang="en-US" dirty="0"/>
              <a:t>での適用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65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 descr="「天の川」の途中で行分割されると読みにくいので、それを禁止している">
            <a:extLst>
              <a:ext uri="{FF2B5EF4-FFF2-40B4-BE49-F238E27FC236}">
                <a16:creationId xmlns:a16="http://schemas.microsoft.com/office/drawing/2014/main" id="{81B1CB89-747B-4855-99AC-1EEDB9A55DA9}"/>
              </a:ext>
            </a:extLst>
          </p:cNvPr>
          <p:cNvGrpSpPr/>
          <p:nvPr/>
        </p:nvGrpSpPr>
        <p:grpSpPr>
          <a:xfrm>
            <a:off x="5388757" y="4027329"/>
            <a:ext cx="5562600" cy="1551305"/>
            <a:chOff x="0" y="-38100"/>
            <a:chExt cx="5562600" cy="1551305"/>
          </a:xfrm>
        </p:grpSpPr>
        <p:sp>
          <p:nvSpPr>
            <p:cNvPr id="6" name="テキスト ボックス 4">
              <a:extLst>
                <a:ext uri="{FF2B5EF4-FFF2-40B4-BE49-F238E27FC236}">
                  <a16:creationId xmlns:a16="http://schemas.microsoft.com/office/drawing/2014/main" id="{B87D6F33-6E4D-4AB1-866F-448889A01836}"/>
                </a:ext>
              </a:extLst>
            </p:cNvPr>
            <p:cNvSpPr txBox="1"/>
            <p:nvPr/>
          </p:nvSpPr>
          <p:spPr>
            <a:xfrm>
              <a:off x="0" y="962025"/>
              <a:ext cx="2381250" cy="55118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ja-JP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ですからもしもこの天の</a:t>
              </a:r>
              <a:b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</a:br>
              <a:r>
                <a:rPr lang="ja-JP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川がほんとうに</a:t>
              </a:r>
              <a:endParaRPr lang="ja-JP" sz="120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7" name="テキスト ボックス 4">
              <a:extLst>
                <a:ext uri="{FF2B5EF4-FFF2-40B4-BE49-F238E27FC236}">
                  <a16:creationId xmlns:a16="http://schemas.microsoft.com/office/drawing/2014/main" id="{0BB6C091-20FD-4C54-A042-B7B68C475C75}"/>
                </a:ext>
              </a:extLst>
            </p:cNvPr>
            <p:cNvSpPr txBox="1"/>
            <p:nvPr/>
          </p:nvSpPr>
          <p:spPr>
            <a:xfrm>
              <a:off x="3181350" y="971550"/>
              <a:ext cx="2381250" cy="517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ja-JP" sz="1000" dirty="0">
                  <a:effectLst/>
                  <a:latin typeface="ＭＳ Ｐゴシック" panose="020B0600070205080204" pitchFamily="50" charset="-128"/>
                  <a:ea typeface="游明朝" panose="02020400000000000000" pitchFamily="18" charset="-128"/>
                  <a:cs typeface="ＭＳ Ｐゴシック" panose="020B0600070205080204" pitchFamily="50" charset="-128"/>
                </a:rPr>
                <a:t>ですからもしも</a:t>
              </a:r>
              <a:br>
                <a:rPr lang="en-US" sz="1000" dirty="0">
                  <a:effectLst/>
                  <a:latin typeface="ＭＳ Ｐゴシック" panose="020B0600070205080204" pitchFamily="50" charset="-128"/>
                  <a:ea typeface="游明朝" panose="02020400000000000000" pitchFamily="18" charset="-128"/>
                  <a:cs typeface="ＭＳ Ｐゴシック" panose="020B0600070205080204" pitchFamily="50" charset="-128"/>
                </a:rPr>
              </a:br>
              <a:r>
                <a:rPr lang="ja-JP" sz="1000" dirty="0">
                  <a:effectLst/>
                  <a:latin typeface="ＭＳ Ｐゴシック" panose="020B0600070205080204" pitchFamily="50" charset="-128"/>
                  <a:ea typeface="游明朝" panose="02020400000000000000" pitchFamily="18" charset="-128"/>
                  <a:cs typeface="ＭＳ Ｐゴシック" panose="020B0600070205080204" pitchFamily="50" charset="-128"/>
                </a:rPr>
                <a:t>この天の川がほんとうに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8" name="テキスト ボックス 5" descr="同一のHTMLソースから、意味による改行と通常の改行を切り替えているところ">
              <a:extLst>
                <a:ext uri="{FF2B5EF4-FFF2-40B4-BE49-F238E27FC236}">
                  <a16:creationId xmlns:a16="http://schemas.microsoft.com/office/drawing/2014/main" id="{D15007D7-82D4-4946-9C3E-2C794E2B156A}"/>
                </a:ext>
              </a:extLst>
            </p:cNvPr>
            <p:cNvSpPr txBox="1"/>
            <p:nvPr/>
          </p:nvSpPr>
          <p:spPr>
            <a:xfrm>
              <a:off x="495300" y="-38100"/>
              <a:ext cx="4572000" cy="37147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&lt;p&gt;</a:t>
              </a:r>
              <a:r>
                <a:rPr lang="ja-JP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ですからもしも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&lt;</a:t>
              </a:r>
              <a:r>
                <a:rPr lang="en-US" sz="1000" kern="12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wbr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/&gt;</a:t>
              </a:r>
              <a:r>
                <a:rPr lang="ja-JP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この天の川が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&lt;</a:t>
              </a:r>
              <a:r>
                <a:rPr lang="en-US" sz="1000" kern="12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wbr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/&gt;</a:t>
              </a:r>
              <a:r>
                <a:rPr lang="ja-JP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ほんとうに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&lt;/p&gt;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341296A7-61FB-4BD5-BD34-BA5E8113DC87}"/>
                </a:ext>
              </a:extLst>
            </p:cNvPr>
            <p:cNvCxnSpPr/>
            <p:nvPr/>
          </p:nvCxnSpPr>
          <p:spPr>
            <a:xfrm flipH="1">
              <a:off x="990600" y="400050"/>
              <a:ext cx="904875" cy="4794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78BE8C25-E67E-4207-A1A1-3119782F3906}"/>
                </a:ext>
              </a:extLst>
            </p:cNvPr>
            <p:cNvCxnSpPr/>
            <p:nvPr/>
          </p:nvCxnSpPr>
          <p:spPr>
            <a:xfrm>
              <a:off x="3076575" y="361950"/>
              <a:ext cx="904875" cy="4794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図 3" descr="単語単位での分割">
            <a:extLst>
              <a:ext uri="{FF2B5EF4-FFF2-40B4-BE49-F238E27FC236}">
                <a16:creationId xmlns:a16="http://schemas.microsoft.com/office/drawing/2014/main" id="{E6D9952B-421F-436A-8153-477BB5902A9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757" y="2134870"/>
            <a:ext cx="5224145" cy="12941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1DA42E-3842-4799-BE01-234762C8C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3033"/>
            <a:ext cx="10515600" cy="3883929"/>
          </a:xfrm>
        </p:spPr>
        <p:txBody>
          <a:bodyPr/>
          <a:lstStyle/>
          <a:p>
            <a:r>
              <a:rPr kumimoji="1" lang="ja-JP" altLang="en-US" dirty="0"/>
              <a:t>分かち書き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文節での行分割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D7FCBA7-AB9B-4634-93FF-5F645103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9570"/>
          </a:xfrm>
        </p:spPr>
        <p:txBody>
          <a:bodyPr/>
          <a:lstStyle/>
          <a:p>
            <a:r>
              <a:rPr kumimoji="1" lang="ja-JP" altLang="en-US" dirty="0"/>
              <a:t>日本に特有なアクセシビリティ対策</a:t>
            </a:r>
            <a:br>
              <a:rPr kumimoji="1" lang="en-US" altLang="ja-JP" dirty="0"/>
            </a:br>
            <a:r>
              <a:rPr kumimoji="1" lang="en-US" altLang="ja-JP" dirty="0"/>
              <a:t>(W3C CSS Text Level 4)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885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485</Words>
  <Application>Microsoft Office PowerPoint</Application>
  <PresentationFormat>ワイド画面</PresentationFormat>
  <Paragraphs>64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EPUBのアクセシビリティに かかわる標準化 (W3C及びISO/IEC)</vt:lpstr>
      <vt:lpstr>EPUB3を制定したのは?</vt:lpstr>
      <vt:lpstr>DAISYコンソーシアムのEPUB3への貢献</vt:lpstr>
      <vt:lpstr>動機: 普通の本をアクセシブルに</vt:lpstr>
      <vt:lpstr>EPUBのアクセシビリティ:ヨーロッパの構想</vt:lpstr>
      <vt:lpstr>アクセシビリティを支える体系</vt:lpstr>
      <vt:lpstr>リスク？オーバーヘッド？</vt:lpstr>
      <vt:lpstr>日本での適用</vt:lpstr>
      <vt:lpstr>日本に特有なアクセシビリティ対策 (W3C CSS Text Level 4)</vt:lpstr>
      <vt:lpstr>参考文献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EPUBのアクセシビリティに かかわる標準化 (W3C及びISO/IEC)</dc:title>
  <dc:creator>Makoto Murata</dc:creator>
  <cp:lastModifiedBy>野村 美佐子</cp:lastModifiedBy>
  <cp:revision>2</cp:revision>
  <dcterms:created xsi:type="dcterms:W3CDTF">2019-07-12T15:07:38Z</dcterms:created>
  <dcterms:modified xsi:type="dcterms:W3CDTF">2019-07-13T01:47:22Z</dcterms:modified>
</cp:coreProperties>
</file>